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61" r:id="rId5"/>
    <p:sldId id="259" r:id="rId6"/>
    <p:sldId id="262" r:id="rId7"/>
    <p:sldId id="265" r:id="rId8"/>
    <p:sldId id="266" r:id="rId9"/>
    <p:sldId id="263" r:id="rId10"/>
    <p:sldId id="264" r:id="rId11"/>
    <p:sldId id="267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958"/>
    <p:restoredTop sz="94705"/>
  </p:normalViewPr>
  <p:slideViewPr>
    <p:cSldViewPr snapToGrid="0">
      <p:cViewPr varScale="1">
        <p:scale>
          <a:sx n="80" d="100"/>
          <a:sy n="80" d="100"/>
        </p:scale>
        <p:origin x="224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0E57E1-66BC-C84D-8E88-0FF99C619B6B}" type="datetimeFigureOut">
              <a:rPr lang="en-US" smtClean="0"/>
              <a:t>6/24/24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3A64E3-D3FE-B544-BBD3-3D541B492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427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3A64E3-D3FE-B544-BBD3-3D541B4924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860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cf07fbc558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cf07fbc558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cf07fbc558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cf07fbc558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5070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cf07fbc558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cf07fbc558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4390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cf07fbc558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cf07fbc558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28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cf07fbc558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cf07fbc558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4029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cf07fbc558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cf07fbc558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cf07fbc558_1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cf07fbc558_1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Graph: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Nodes are cell types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Connections are lines; higher weight- thicker the band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Thicker connections mean a higher strength signal between the two cell types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Macrophage cell-cell communication heavily enhanced in fetus with down syndrome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T21 fetus probably trying to make blood platelets; but is unable to sustain blood platelet formation (T21 phenotype)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Upregulation of CCL pathway in order to stimulate platelet production can cause overall dysregulation of the immune system in patients with down syndrome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dysregulated immune system makes these patients more susceptible to having more severe symptoms upon viral infection (eg: covid, cold)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https://www.ncbi.nlm.nih.gov/pmc/articles/PMC8267813/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cf07fbc558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cf07fbc558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when we look at this same pathway in the T21 data, we can see that a lot of the cell-cell communications between cell types gets stronger (heightened immune response in t21 patients; this is what we would expect to see)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918B8-CC9B-0A19-AC24-21716EE93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86D18E-E5BF-5CE6-98E3-C85929C06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39070-41E1-4403-465F-EA066A68B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CD7E4-3778-F936-C19A-C40355DAD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5A36A-9C29-22B2-5B72-A3D919DC5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340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EA813-12F4-0CC9-6FC0-6C50471D2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B398D9-67D7-85A9-B333-5B7A17C9B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0B0F7-AD7B-BFD5-9081-BF07FED67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BC5A4-EBCD-E937-B7F4-A186A3BE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2EB75-73F0-9C88-750A-0CFA0FC76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434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E8EDA5-BABE-7DAE-DB35-6AB6A3C3E4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B38290-DE60-1980-AAF2-E4A5E97C64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379DA-0BA8-747F-8995-02FD97F39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21FF7-73F9-454D-2C05-A82282AAD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827ED-3EB7-197D-0598-551DDC20E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1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50068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09AA5-0B11-4E7A-B819-39F0DF938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194DC-9E20-AB79-CDDD-4778F8842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2F883-7AB5-DB6A-0067-E31442C56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85B8B-C1C2-1FA7-A3C5-93856FD46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C8B84-2A83-1E78-7CCD-207C6075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05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94BED-3517-C0CD-12ED-7680500F7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8ED9F-70A2-5643-4FD2-B5D3F3415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C90343-E4AB-D4DC-B0B4-7756B10F5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49A19-2337-ACAE-7B75-203C8D2A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A9C63-5582-A9FD-C759-D3E4C67FE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618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7066-726D-72E6-3984-10C76E46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34A06-3797-E22F-67B9-7B3E307088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7BFD7D-4794-C1FB-C69A-AC896FA125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03A69-17CC-76AF-1F71-A226CE4CB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E937A-90EA-43F5-7AF7-A5C4E5AB4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CADAE-EB8E-531D-66BF-E3936D8A0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824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7E516-A3EA-40E9-C50F-7F280A5C9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39949-8236-6217-09C8-6CC04A56F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C6EE0F-41E4-F500-05E4-5773E151C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4C21A2-F88C-A262-39A4-638119D7CA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282758-796E-5984-A693-BE596DCAF0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A8FA59-8DE2-8CDC-95FC-7D70384E4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15AD23-BC82-97E5-A0F8-DA7750DE1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BEA2D9-F973-14A5-4716-6373215BF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64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C1B1B-3E29-DE54-0B7E-750163058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1DC4E3-C7D2-0676-16B3-3CEC7BEA0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64BB7D-A696-FAAD-7B61-4C88BD15B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95F38F-8A26-2FA2-CA50-E3E80E86C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708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67DD6A-A000-0FC3-DA92-C185719B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85C163-48E1-24C9-A984-505B112F4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9F82F-8E64-838E-A246-DA6D91118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454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49921-CE3A-B85D-A06E-06A5B7B18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25FB8-C215-78BB-49DA-74FD0C0EB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4815F4-D507-2BFE-F2EC-84A6A87F6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16BB3-4195-244A-9E14-2AAF93A22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E8160-C91C-34E8-D3A1-0967A4483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18906-E30A-339A-660F-DD435FFCA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38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17BD6-C2DD-9E43-73CD-31432D1F6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D7261E-C9D1-93C5-3F90-D922B38B51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0F76FA-0793-2C84-23C7-F340995846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69DE2-D2B2-E986-0BD0-FFBF6B37E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B6598-D124-B9D7-36BB-B8BCD42F8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AE2EE4-06D2-8748-ED0A-786B480BF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153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C745FB-95BF-F056-7790-90E6F42DE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8FF5A-76BA-463D-0A7B-CF4E021C6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910853-B3BB-293F-458E-0B97F9A86B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7CF9B4-EB15-7248-8F71-B7B454C9C652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1266E-BA82-D45B-739D-E40DBD5901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34519-2E4C-AD6D-F145-B746200EA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273A69-D522-8946-BE0A-1B50E4362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66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BFE05-44B5-91FD-06C2-638DDFB84D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 Introduction to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CellChat</a:t>
            </a:r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4C02D8-5AF4-B83F-2682-A895F0E657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1149"/>
            <a:ext cx="9144000" cy="1655762"/>
          </a:xfrm>
        </p:spPr>
        <p:txBody>
          <a:bodyPr>
            <a:normAutofit/>
          </a:bodyPr>
          <a:lstStyle/>
          <a:p>
            <a:r>
              <a:rPr lang="en-US" sz="35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Short Read Workshop, Day 8</a:t>
            </a:r>
          </a:p>
          <a:p>
            <a:r>
              <a:rPr lang="en-US" sz="35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Georgia Barone</a:t>
            </a:r>
          </a:p>
        </p:txBody>
      </p:sp>
    </p:spTree>
    <p:extLst>
      <p:ext uri="{BB962C8B-B14F-4D97-AF65-F5344CB8AC3E}">
        <p14:creationId xmlns:p14="http://schemas.microsoft.com/office/powerpoint/2010/main" val="2945894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2;p18">
            <a:extLst>
              <a:ext uri="{FF2B5EF4-FFF2-40B4-BE49-F238E27FC236}">
                <a16:creationId xmlns:a16="http://schemas.microsoft.com/office/drawing/2014/main" id="{6682AFD9-3057-E46B-A328-B0F0A03DD75A}"/>
              </a:ext>
            </a:extLst>
          </p:cNvPr>
          <p:cNvSpPr txBox="1">
            <a:spLocks/>
          </p:cNvSpPr>
          <p:nvPr/>
        </p:nvSpPr>
        <p:spPr>
          <a:xfrm>
            <a:off x="-16" y="454466"/>
            <a:ext cx="12192016" cy="138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algn="ctr"/>
            <a:r>
              <a:rPr lang="en-US" sz="4000" b="1" dirty="0">
                <a:latin typeface="Helvetica Neue"/>
                <a:ea typeface="Helvetica Neue"/>
                <a:cs typeface="Helvetica Neue"/>
                <a:sym typeface="Helvetica Neue"/>
              </a:rPr>
              <a:t>Example output:</a:t>
            </a:r>
          </a:p>
        </p:txBody>
      </p:sp>
      <p:pic>
        <p:nvPicPr>
          <p:cNvPr id="5" name="Google Shape;165;p26">
            <a:extLst>
              <a:ext uri="{FF2B5EF4-FFF2-40B4-BE49-F238E27FC236}">
                <a16:creationId xmlns:a16="http://schemas.microsoft.com/office/drawing/2014/main" id="{B7AAA7C8-8801-2836-6EBF-0B128966AC3B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413" y="1611207"/>
            <a:ext cx="11897904" cy="40991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8330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44EF1-3EF7-732F-217C-117DE714C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10" y="254154"/>
            <a:ext cx="11360800" cy="763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 on Get-Started-With-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CellChat.R</a:t>
            </a:r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42D9B5-90B3-BA2B-0198-6A4A3F1DA6E3}"/>
              </a:ext>
            </a:extLst>
          </p:cNvPr>
          <p:cNvSpPr txBox="1"/>
          <p:nvPr/>
        </p:nvSpPr>
        <p:spPr>
          <a:xfrm>
            <a:off x="79655" y="1320017"/>
            <a:ext cx="1203269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Run </a:t>
            </a:r>
            <a:r>
              <a:rPr lang="en-US" altLang="en-US" sz="4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CellChat</a:t>
            </a:r>
            <a:r>
              <a:rPr lang="en-US" alt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on a </a:t>
            </a:r>
            <a:r>
              <a:rPr lang="en-US" altLang="en-US" sz="4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scRNA</a:t>
            </a:r>
            <a:r>
              <a:rPr lang="en-US" alt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-seq data set from fetal bone marrow tissue of an individual with trisomy 21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F5623C-D53E-6B48-EECD-F4AD100629FD}"/>
              </a:ext>
            </a:extLst>
          </p:cNvPr>
          <p:cNvSpPr txBox="1"/>
          <p:nvPr/>
        </p:nvSpPr>
        <p:spPr>
          <a:xfrm>
            <a:off x="159310" y="3138984"/>
            <a:ext cx="1203269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If you finish early, run </a:t>
            </a:r>
            <a:r>
              <a:rPr lang="en-US" altLang="en-US" sz="4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CellChat</a:t>
            </a:r>
            <a:r>
              <a:rPr lang="en-US" alt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on another Seurat Object in the day9/. Look for interesting differences between the </a:t>
            </a:r>
            <a:r>
              <a:rPr lang="en-US" altLang="en-US" sz="4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trisomic</a:t>
            </a:r>
            <a:r>
              <a:rPr lang="en-US" alt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and disomic samples.</a:t>
            </a:r>
          </a:p>
        </p:txBody>
      </p:sp>
    </p:spTree>
    <p:extLst>
      <p:ext uri="{BB962C8B-B14F-4D97-AF65-F5344CB8AC3E}">
        <p14:creationId xmlns:p14="http://schemas.microsoft.com/office/powerpoint/2010/main" val="39180524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xfrm>
            <a:off x="254800" y="882533"/>
            <a:ext cx="11937200" cy="95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2933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Platelet concentration in T21 patients is lowered </a:t>
            </a:r>
            <a:endParaRPr sz="2933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2933">
              <a:solidFill>
                <a:schemeClr val="dk2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2933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2933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r>
              <a:rPr lang="en" sz="2933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933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4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8100" y="4560333"/>
            <a:ext cx="4135587" cy="1878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7367" y="4560333"/>
            <a:ext cx="2004767" cy="20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4"/>
          <p:cNvSpPr txBox="1">
            <a:spLocks noGrp="1"/>
          </p:cNvSpPr>
          <p:nvPr>
            <p:ph type="title"/>
          </p:nvPr>
        </p:nvSpPr>
        <p:spPr>
          <a:xfrm>
            <a:off x="254800" y="1833967"/>
            <a:ext cx="11937200" cy="121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2933" dirty="0">
                <a:solidFill>
                  <a:schemeClr val="dk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While a heightened macrophage activity through the CCL pathway is crucial for making blood platelets it must be finely balanced</a:t>
            </a:r>
            <a:endParaRPr sz="2933" dirty="0">
              <a:solidFill>
                <a:schemeClr val="dk2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2933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r>
              <a:rPr lang="en" sz="2933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933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40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2" name="Google Shape;152;p24"/>
          <p:cNvSpPr txBox="1">
            <a:spLocks noGrp="1"/>
          </p:cNvSpPr>
          <p:nvPr>
            <p:ph type="title"/>
          </p:nvPr>
        </p:nvSpPr>
        <p:spPr>
          <a:xfrm>
            <a:off x="254800" y="3259300"/>
            <a:ext cx="11937200" cy="121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2933" b="1" dirty="0">
                <a:solidFill>
                  <a:schemeClr val="dk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CCL dysregulation can lead to chronic inflammation, contributing to a range of chronic diseases and extra stress on the body</a:t>
            </a:r>
            <a:endParaRPr sz="2933" b="1" dirty="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2933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r>
              <a:rPr lang="en" sz="2933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933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40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" name="Google Shape;153;p24"/>
          <p:cNvSpPr txBox="1">
            <a:spLocks noGrp="1"/>
          </p:cNvSpPr>
          <p:nvPr>
            <p:ph type="body" idx="1"/>
          </p:nvPr>
        </p:nvSpPr>
        <p:spPr>
          <a:xfrm>
            <a:off x="9467867" y="6438400"/>
            <a:ext cx="2838800" cy="64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55000" lnSpcReduction="20000"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(Daisuke Hatanaka, 2022)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4" name="Google Shape;154;p24"/>
          <p:cNvSpPr txBox="1">
            <a:spLocks noGrp="1"/>
          </p:cNvSpPr>
          <p:nvPr>
            <p:ph type="title"/>
          </p:nvPr>
        </p:nvSpPr>
        <p:spPr>
          <a:xfrm>
            <a:off x="415600" y="157800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/>
            <a:r>
              <a:rPr lang="en" sz="3893" b="1" dirty="0">
                <a:latin typeface="Helvetica Neue"/>
                <a:ea typeface="Helvetica Neue"/>
                <a:cs typeface="Helvetica Neue"/>
                <a:sym typeface="Helvetica Neue"/>
              </a:rPr>
              <a:t>A Biological Conclusion…</a:t>
            </a:r>
            <a:endParaRPr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title"/>
          </p:nvPr>
        </p:nvSpPr>
        <p:spPr>
          <a:xfrm>
            <a:off x="66000" y="82333"/>
            <a:ext cx="12060000" cy="97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2933" b="1" dirty="0">
                <a:latin typeface="Helvetica Neue"/>
                <a:ea typeface="Helvetica Neue"/>
                <a:cs typeface="Helvetica Neue"/>
                <a:sym typeface="Helvetica Neue"/>
              </a:rPr>
              <a:t>Cell-cell communication networks in the CCL pathway are altered in trisomy 21 fetus</a:t>
            </a:r>
            <a:endParaRPr sz="2933" b="1" dirty="0"/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01" y="1260334"/>
            <a:ext cx="12059999" cy="5383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title"/>
          </p:nvPr>
        </p:nvSpPr>
        <p:spPr>
          <a:xfrm>
            <a:off x="127400" y="709433"/>
            <a:ext cx="11937200" cy="599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4000" b="1">
                <a:latin typeface="Helvetica Neue"/>
                <a:ea typeface="Helvetica Neue"/>
                <a:cs typeface="Helvetica Neue"/>
                <a:sym typeface="Helvetica Neue"/>
              </a:rPr>
              <a:t>Overall: </a:t>
            </a:r>
            <a:endParaRPr sz="40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ctr">
              <a:lnSpc>
                <a:spcPct val="115000"/>
              </a:lnSpc>
            </a:pPr>
            <a:endParaRPr sz="4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ctr">
              <a:lnSpc>
                <a:spcPct val="115000"/>
              </a:lnSpc>
            </a:pPr>
            <a:endParaRPr sz="4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ctr">
              <a:lnSpc>
                <a:spcPct val="115000"/>
              </a:lnSpc>
            </a:pPr>
            <a:r>
              <a:rPr lang="en" sz="4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There are </a:t>
            </a:r>
            <a:r>
              <a:rPr lang="en" sz="40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more macrophage cells</a:t>
            </a:r>
            <a:r>
              <a:rPr lang="en" sz="4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 the </a:t>
            </a:r>
            <a:r>
              <a:rPr lang="en" sz="40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T21</a:t>
            </a:r>
            <a:r>
              <a:rPr lang="en" sz="4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fetus sending and receiving signals to other cells </a:t>
            </a:r>
            <a:endParaRPr sz="4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ctr">
              <a:lnSpc>
                <a:spcPct val="115000"/>
              </a:lnSpc>
            </a:pPr>
            <a:endParaRPr sz="4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4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2667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4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</a:pPr>
            <a:endParaRPr sz="4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52412312-CB6A-B2B1-D21A-13F8B94827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301" y="123827"/>
            <a:ext cx="1187339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4000" b="1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Cell-cell interactions coordinate cellular function</a:t>
            </a:r>
            <a:endParaRPr lang="en-US" sz="4000" b="1" dirty="0">
              <a:effectLst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A20DF4-AB6C-72B8-6FF5-A2E29A9F1A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88357" y="6140381"/>
            <a:ext cx="2843471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(Khan Academy)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700AFCD-85B8-E5C5-4B5C-605EE267D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54" y="1830694"/>
            <a:ext cx="11926845" cy="361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3490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D6B967D-E431-5652-1B25-3BAC3F94F4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92"/>
          <a:stretch/>
        </p:blipFill>
        <p:spPr bwMode="auto">
          <a:xfrm>
            <a:off x="2658949" y="1575675"/>
            <a:ext cx="8099052" cy="5175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52412312-CB6A-B2B1-D21A-13F8B94827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300" y="106574"/>
            <a:ext cx="1187339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CellChat</a:t>
            </a: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leverages single-cell RNA sequencing data to evaluate cellular function</a:t>
            </a: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5706B8-7317-A4F4-A45F-795E0CDEC2BD}"/>
              </a:ext>
            </a:extLst>
          </p:cNvPr>
          <p:cNvSpPr txBox="1"/>
          <p:nvPr/>
        </p:nvSpPr>
        <p:spPr>
          <a:xfrm>
            <a:off x="-131985" y="1982450"/>
            <a:ext cx="27909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altLang="en-US" sz="3500" b="1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Input</a:t>
            </a:r>
            <a:r>
              <a:rPr kumimoji="0" lang="en-US" altLang="en-US" sz="35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</a:t>
            </a:r>
            <a:r>
              <a:rPr kumimoji="0" lang="en-US" altLang="en-US" sz="35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scRNA</a:t>
            </a:r>
            <a:r>
              <a:rPr kumimoji="0" lang="en-US" altLang="en-US" sz="35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-seq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749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network&#10;&#10;Description automatically generated">
            <a:extLst>
              <a:ext uri="{FF2B5EF4-FFF2-40B4-BE49-F238E27FC236}">
                <a16:creationId xmlns:a16="http://schemas.microsoft.com/office/drawing/2014/main" id="{F64CD826-EF2A-CB1A-EBED-40075D2104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311" y="1219972"/>
            <a:ext cx="5230847" cy="24615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CFEDCA-A600-6484-271E-D240F6D80958}"/>
              </a:ext>
            </a:extLst>
          </p:cNvPr>
          <p:cNvSpPr txBox="1"/>
          <p:nvPr/>
        </p:nvSpPr>
        <p:spPr>
          <a:xfrm>
            <a:off x="9981566" y="6105095"/>
            <a:ext cx="20511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Larremore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2015)</a:t>
            </a:r>
          </a:p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Gumel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2021)</a:t>
            </a:r>
          </a:p>
        </p:txBody>
      </p:sp>
      <p:pic>
        <p:nvPicPr>
          <p:cNvPr id="8" name="Picture 7" descr="A diagram of a network of lines and dots&#10;&#10;Description automatically generated">
            <a:extLst>
              <a:ext uri="{FF2B5EF4-FFF2-40B4-BE49-F238E27FC236}">
                <a16:creationId xmlns:a16="http://schemas.microsoft.com/office/drawing/2014/main" id="{0FE0331C-B116-2D97-53DB-496400C0D2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7374" y="768293"/>
            <a:ext cx="3799758" cy="35581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F67B8AE-6B6D-49F8-43F4-806E3598663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742"/>
          <a:stretch/>
        </p:blipFill>
        <p:spPr>
          <a:xfrm>
            <a:off x="3685422" y="3921398"/>
            <a:ext cx="4447926" cy="283002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190F4242-BB85-80B8-68E5-20621349ED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300" y="106574"/>
            <a:ext cx="1187339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network is a connected set of nodes and edges</a:t>
            </a: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1141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52412312-CB6A-B2B1-D21A-13F8B94827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300" y="106574"/>
            <a:ext cx="1187339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4000" b="1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CellChat</a:t>
            </a:r>
            <a:r>
              <a:rPr lang="en-US" sz="4000" b="1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utilizes a networks-based framework to model cell-cell communication   </a:t>
            </a:r>
            <a:endParaRPr lang="en-US" sz="4000" b="1" dirty="0">
              <a:effectLst/>
            </a:endParaRPr>
          </a:p>
        </p:txBody>
      </p:sp>
      <p:grpSp>
        <p:nvGrpSpPr>
          <p:cNvPr id="3" name="Google Shape;88;p17">
            <a:extLst>
              <a:ext uri="{FF2B5EF4-FFF2-40B4-BE49-F238E27FC236}">
                <a16:creationId xmlns:a16="http://schemas.microsoft.com/office/drawing/2014/main" id="{1DF4DEDB-1733-F3E5-DDFF-6A9AB7400999}"/>
              </a:ext>
            </a:extLst>
          </p:cNvPr>
          <p:cNvGrpSpPr/>
          <p:nvPr/>
        </p:nvGrpSpPr>
        <p:grpSpPr>
          <a:xfrm>
            <a:off x="7784400" y="1586652"/>
            <a:ext cx="4407600" cy="4440867"/>
            <a:chOff x="5632317" y="1189775"/>
            <a:chExt cx="3305700" cy="3330650"/>
          </a:xfrm>
        </p:grpSpPr>
        <p:sp>
          <p:nvSpPr>
            <p:cNvPr id="4" name="Google Shape;89;p17">
              <a:extLst>
                <a:ext uri="{FF2B5EF4-FFF2-40B4-BE49-F238E27FC236}">
                  <a16:creationId xmlns:a16="http://schemas.microsoft.com/office/drawing/2014/main" id="{ACFAEE63-03EA-83C7-69B9-5F173F3BEFC2}"/>
                </a:ext>
              </a:extLst>
            </p:cNvPr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D8372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609585" indent="-431789">
                <a:buClr>
                  <a:schemeClr val="lt1"/>
                </a:buClr>
                <a:buSzPts val="1500"/>
                <a:buFont typeface="Helvetica Neue"/>
                <a:buAutoNum type="arabicPeriod" startAt="3"/>
              </a:pPr>
              <a:r>
                <a:rPr lang="en" sz="200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3. Quantitative Analysis</a:t>
              </a:r>
              <a:endPara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" name="Google Shape;90;p17">
              <a:extLst>
                <a:ext uri="{FF2B5EF4-FFF2-40B4-BE49-F238E27FC236}">
                  <a16:creationId xmlns:a16="http://schemas.microsoft.com/office/drawing/2014/main" id="{228AB1FC-B623-0711-2052-30D7BF1A5085}"/>
                </a:ext>
              </a:extLst>
            </p:cNvPr>
            <p:cNvSpPr txBox="1"/>
            <p:nvPr/>
          </p:nvSpPr>
          <p:spPr>
            <a:xfrm>
              <a:off x="6185650" y="1904725"/>
              <a:ext cx="25926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609585" indent="-431789">
                <a:buClr>
                  <a:schemeClr val="dk1"/>
                </a:buClr>
                <a:buSzPts val="1500"/>
                <a:buFont typeface="Wingdings" pitchFamily="2" charset="2"/>
                <a:buChar char="Ø"/>
              </a:pPr>
              <a:r>
                <a:rPr lang="en" sz="2000" dirty="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Determine major signaling targets, sources, mediators, and influencers</a:t>
              </a:r>
              <a:endParaRPr sz="16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" name="Google Shape;91;p17">
            <a:extLst>
              <a:ext uri="{FF2B5EF4-FFF2-40B4-BE49-F238E27FC236}">
                <a16:creationId xmlns:a16="http://schemas.microsoft.com/office/drawing/2014/main" id="{AC968828-3FB6-F6A4-CC22-4363EF4BE383}"/>
              </a:ext>
            </a:extLst>
          </p:cNvPr>
          <p:cNvGrpSpPr/>
          <p:nvPr/>
        </p:nvGrpSpPr>
        <p:grpSpPr>
          <a:xfrm>
            <a:off x="0" y="1586652"/>
            <a:ext cx="4729200" cy="4505181"/>
            <a:chOff x="0" y="1189989"/>
            <a:chExt cx="3546900" cy="3378886"/>
          </a:xfrm>
        </p:grpSpPr>
        <p:sp>
          <p:nvSpPr>
            <p:cNvPr id="7" name="Google Shape;92;p17">
              <a:extLst>
                <a:ext uri="{FF2B5EF4-FFF2-40B4-BE49-F238E27FC236}">
                  <a16:creationId xmlns:a16="http://schemas.microsoft.com/office/drawing/2014/main" id="{F5E37CE6-4A04-2926-76EB-8F567D47D574}"/>
                </a:ext>
              </a:extLst>
            </p:cNvPr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rgbClr val="801F1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609585" indent="-431789">
                <a:buClr>
                  <a:schemeClr val="lt1"/>
                </a:buClr>
                <a:buSzPts val="1500"/>
                <a:buFont typeface="Helvetica Neue"/>
                <a:buAutoNum type="arabicPeriod"/>
              </a:pPr>
              <a:r>
                <a:rPr lang="en" sz="2000" dirty="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Cross reference a ligand-receptor interaction database</a:t>
              </a:r>
              <a:endParaRPr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" name="Google Shape;93;p17">
              <a:extLst>
                <a:ext uri="{FF2B5EF4-FFF2-40B4-BE49-F238E27FC236}">
                  <a16:creationId xmlns:a16="http://schemas.microsoft.com/office/drawing/2014/main" id="{8EAF51C1-F1DF-6F03-2C07-FD0F926F945F}"/>
                </a:ext>
              </a:extLst>
            </p:cNvPr>
            <p:cNvSpPr txBox="1"/>
            <p:nvPr/>
          </p:nvSpPr>
          <p:spPr>
            <a:xfrm>
              <a:off x="107572" y="1953175"/>
              <a:ext cx="2773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520696" indent="-342900">
                <a:buClr>
                  <a:schemeClr val="dk1"/>
                </a:buClr>
                <a:buSzPts val="1500"/>
                <a:buFont typeface="Wingdings" pitchFamily="2" charset="2"/>
                <a:buChar char="Ø"/>
              </a:pPr>
              <a:r>
                <a:rPr lang="en" sz="2000" dirty="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Manually curated and validated signaling molecule interaction database (</a:t>
              </a:r>
              <a:r>
                <a:rPr lang="en" sz="2000" dirty="0" err="1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CellChatDB</a:t>
              </a:r>
              <a:r>
                <a:rPr lang="en" sz="2000" dirty="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)</a:t>
              </a:r>
              <a:endParaRPr sz="20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" name="Google Shape;94;p17">
            <a:extLst>
              <a:ext uri="{FF2B5EF4-FFF2-40B4-BE49-F238E27FC236}">
                <a16:creationId xmlns:a16="http://schemas.microsoft.com/office/drawing/2014/main" id="{9C869BA7-D21A-0E08-3ECC-23D1F413B0F6}"/>
              </a:ext>
            </a:extLst>
          </p:cNvPr>
          <p:cNvGrpSpPr/>
          <p:nvPr/>
        </p:nvGrpSpPr>
        <p:grpSpPr>
          <a:xfrm>
            <a:off x="3557841" y="1586652"/>
            <a:ext cx="5218728" cy="4440867"/>
            <a:chOff x="2602140" y="1189775"/>
            <a:chExt cx="3647760" cy="3330650"/>
          </a:xfrm>
        </p:grpSpPr>
        <p:sp>
          <p:nvSpPr>
            <p:cNvPr id="12" name="Google Shape;95;p17">
              <a:extLst>
                <a:ext uri="{FF2B5EF4-FFF2-40B4-BE49-F238E27FC236}">
                  <a16:creationId xmlns:a16="http://schemas.microsoft.com/office/drawing/2014/main" id="{0E94968C-7979-F307-7B8E-C962933EFA2A}"/>
                </a:ext>
              </a:extLst>
            </p:cNvPr>
            <p:cNvSpPr/>
            <p:nvPr/>
          </p:nvSpPr>
          <p:spPr>
            <a:xfrm>
              <a:off x="2944200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B02B2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0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r>
                <a:rPr lang="en" sz="2000" dirty="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2. Inference and visualization of intercellular communications</a:t>
              </a:r>
              <a:endParaRPr sz="20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algn="ctr"/>
              <a:endParaRPr sz="2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" name="Google Shape;96;p17">
              <a:extLst>
                <a:ext uri="{FF2B5EF4-FFF2-40B4-BE49-F238E27FC236}">
                  <a16:creationId xmlns:a16="http://schemas.microsoft.com/office/drawing/2014/main" id="{A1B4ED34-0791-FF7C-1951-BC7FDFD4960E}"/>
                </a:ext>
              </a:extLst>
            </p:cNvPr>
            <p:cNvSpPr txBox="1"/>
            <p:nvPr/>
          </p:nvSpPr>
          <p:spPr>
            <a:xfrm>
              <a:off x="2602140" y="1904725"/>
              <a:ext cx="3469946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603245" indent="-400050">
                <a:buClr>
                  <a:schemeClr val="dk1"/>
                </a:buClr>
                <a:buSzPts val="1200"/>
                <a:buFont typeface="Wingdings" pitchFamily="2" charset="2"/>
                <a:buChar char="Ø"/>
              </a:pPr>
              <a:r>
                <a:rPr lang="en" sz="2000" dirty="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Identify differentially over expressed ligand-receptor pairs</a:t>
              </a:r>
            </a:p>
            <a:p>
              <a:pPr marL="603245" indent="-400050">
                <a:buClr>
                  <a:schemeClr val="dk1"/>
                </a:buClr>
                <a:buSzPts val="1200"/>
                <a:buFont typeface="Wingdings" pitchFamily="2" charset="2"/>
                <a:buChar char="Ø"/>
              </a:pPr>
              <a:r>
                <a:rPr lang="en-US" sz="2000" dirty="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Build network (nodes = cell types; weighted edges = cell-cell communication probability)</a:t>
              </a:r>
              <a:endParaRPr sz="20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>
                <a:lnSpc>
                  <a:spcPct val="115000"/>
                </a:lnSpc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4" name="Google Shape;97;p17">
            <a:extLst>
              <a:ext uri="{FF2B5EF4-FFF2-40B4-BE49-F238E27FC236}">
                <a16:creationId xmlns:a16="http://schemas.microsoft.com/office/drawing/2014/main" id="{01D1D4D0-64E3-CBAF-90F0-D5462652067C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 l="-1" r="205"/>
          <a:stretch/>
        </p:blipFill>
        <p:spPr>
          <a:xfrm>
            <a:off x="916342" y="4565250"/>
            <a:ext cx="10247332" cy="21861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0660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>
            <a:off x="415600" y="1368367"/>
            <a:ext cx="11360800" cy="62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sz="3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Output</a:t>
            </a:r>
            <a:r>
              <a:rPr lang="en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endParaRPr sz="3000" dirty="0">
              <a:solidFill>
                <a:schemeClr val="tx1">
                  <a:lumMod val="50000"/>
                  <a:lumOff val="50000"/>
                </a:schemeClr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" y="3821934"/>
            <a:ext cx="12191997" cy="26665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" name="Google Shape;105;p18"/>
          <p:cNvGrpSpPr>
            <a:grpSpLocks noChangeAspect="1"/>
          </p:cNvGrpSpPr>
          <p:nvPr/>
        </p:nvGrpSpPr>
        <p:grpSpPr>
          <a:xfrm>
            <a:off x="3066466" y="1070935"/>
            <a:ext cx="6771879" cy="2666599"/>
            <a:chOff x="2299850" y="1025225"/>
            <a:chExt cx="4515075" cy="1777925"/>
          </a:xfrm>
        </p:grpSpPr>
        <p:pic>
          <p:nvPicPr>
            <p:cNvPr id="106" name="Google Shape;106;p18"/>
            <p:cNvPicPr preferRelativeResize="0">
              <a:picLocks noChangeAspect="1"/>
            </p:cNvPicPr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29051" y="1026275"/>
              <a:ext cx="4485874" cy="1776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7" name="Google Shape;107;p18"/>
            <p:cNvSpPr/>
            <p:nvPr/>
          </p:nvSpPr>
          <p:spPr>
            <a:xfrm>
              <a:off x="2299850" y="1025225"/>
              <a:ext cx="249300" cy="351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endParaRPr sz="2400"/>
            </a:p>
          </p:txBody>
        </p:sp>
      </p:grpSp>
      <p:sp>
        <p:nvSpPr>
          <p:cNvPr id="4" name="Google Shape;102;p18">
            <a:extLst>
              <a:ext uri="{FF2B5EF4-FFF2-40B4-BE49-F238E27FC236}">
                <a16:creationId xmlns:a16="http://schemas.microsoft.com/office/drawing/2014/main" id="{6682AFD9-3057-E46B-A328-B0F0A03DD75A}"/>
              </a:ext>
            </a:extLst>
          </p:cNvPr>
          <p:cNvSpPr txBox="1">
            <a:spLocks/>
          </p:cNvSpPr>
          <p:nvPr/>
        </p:nvSpPr>
        <p:spPr>
          <a:xfrm>
            <a:off x="-35" y="0"/>
            <a:ext cx="12192016" cy="138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algn="ctr"/>
            <a:r>
              <a:rPr lang="en-US" sz="4000" b="1" dirty="0" err="1">
                <a:latin typeface="Helvetica Neue"/>
                <a:ea typeface="Helvetica Neue"/>
                <a:cs typeface="Helvetica Neue"/>
                <a:sym typeface="Helvetica Neue"/>
              </a:rPr>
              <a:t>CellChat</a:t>
            </a:r>
            <a:r>
              <a:rPr lang="en-US" sz="4000" b="1" dirty="0">
                <a:latin typeface="Helvetica Neue"/>
                <a:ea typeface="Helvetica Neue"/>
                <a:cs typeface="Helvetica Neue"/>
                <a:sym typeface="Helvetica Neue"/>
              </a:rPr>
              <a:t> utilizes a networks-based framework to model cell-cell communication  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2;p18">
            <a:extLst>
              <a:ext uri="{FF2B5EF4-FFF2-40B4-BE49-F238E27FC236}">
                <a16:creationId xmlns:a16="http://schemas.microsoft.com/office/drawing/2014/main" id="{6682AFD9-3057-E46B-A328-B0F0A03DD75A}"/>
              </a:ext>
            </a:extLst>
          </p:cNvPr>
          <p:cNvSpPr txBox="1">
            <a:spLocks/>
          </p:cNvSpPr>
          <p:nvPr/>
        </p:nvSpPr>
        <p:spPr>
          <a:xfrm>
            <a:off x="-35" y="229639"/>
            <a:ext cx="12192016" cy="138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algn="ctr"/>
            <a:r>
              <a:rPr lang="en-US" sz="4000" b="1" dirty="0">
                <a:latin typeface="Helvetica Neue"/>
                <a:ea typeface="Helvetica Neue"/>
                <a:cs typeface="Helvetica Neue"/>
                <a:sym typeface="Helvetica Neue"/>
              </a:rPr>
              <a:t>How to run </a:t>
            </a:r>
            <a:r>
              <a:rPr lang="en-US" sz="4000" b="1" dirty="0" err="1">
                <a:latin typeface="Helvetica Neue"/>
                <a:ea typeface="Helvetica Neue"/>
                <a:cs typeface="Helvetica Neue"/>
                <a:sym typeface="Helvetica Neue"/>
              </a:rPr>
              <a:t>CellChat</a:t>
            </a:r>
            <a:endParaRPr lang="en-US" sz="40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12E6CE-465B-5B12-A49A-5FA1DF9CDE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602" y="1262096"/>
            <a:ext cx="11873398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742950" marR="0" lvl="0" indent="-7429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Load in Seurat object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E86B6F-5191-A6B3-6A53-E314FC2B18BE}"/>
              </a:ext>
            </a:extLst>
          </p:cNvPr>
          <p:cNvSpPr txBox="1"/>
          <p:nvPr/>
        </p:nvSpPr>
        <p:spPr>
          <a:xfrm>
            <a:off x="318602" y="4180133"/>
            <a:ext cx="1139753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 Convert Seurat </a:t>
            </a: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object to </a:t>
            </a:r>
            <a:r>
              <a:rPr lang="en-US" altLang="en-US" sz="4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CellChat</a:t>
            </a:r>
            <a:r>
              <a:rPr lang="en-US" alt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object</a:t>
            </a:r>
            <a:endParaRPr lang="en-US" alt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C35D1-6395-6BFF-9E27-E43317D68B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7" t="11697" r="-1"/>
          <a:stretch/>
        </p:blipFill>
        <p:spPr>
          <a:xfrm>
            <a:off x="275777" y="2798434"/>
            <a:ext cx="11640446" cy="4080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26F07-991C-8FE4-CF02-AF0E5343D014}"/>
              </a:ext>
            </a:extLst>
          </p:cNvPr>
          <p:cNvSpPr txBox="1"/>
          <p:nvPr/>
        </p:nvSpPr>
        <p:spPr>
          <a:xfrm>
            <a:off x="9736667" y="1423679"/>
            <a:ext cx="1185334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" dirty="0"/>
              <a:t>poop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412B34-5A57-CB51-F67A-088C31EDF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602" y="5496807"/>
            <a:ext cx="11288554" cy="38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429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2;p18">
            <a:extLst>
              <a:ext uri="{FF2B5EF4-FFF2-40B4-BE49-F238E27FC236}">
                <a16:creationId xmlns:a16="http://schemas.microsoft.com/office/drawing/2014/main" id="{6682AFD9-3057-E46B-A328-B0F0A03DD75A}"/>
              </a:ext>
            </a:extLst>
          </p:cNvPr>
          <p:cNvSpPr txBox="1">
            <a:spLocks/>
          </p:cNvSpPr>
          <p:nvPr/>
        </p:nvSpPr>
        <p:spPr>
          <a:xfrm>
            <a:off x="-35" y="229639"/>
            <a:ext cx="12192016" cy="138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algn="ctr"/>
            <a:r>
              <a:rPr lang="en-US" sz="4000" b="1" dirty="0">
                <a:latin typeface="Helvetica Neue"/>
                <a:ea typeface="Helvetica Neue"/>
                <a:cs typeface="Helvetica Neue"/>
                <a:sym typeface="Helvetica Neue"/>
              </a:rPr>
              <a:t>How to run </a:t>
            </a:r>
            <a:r>
              <a:rPr lang="en-US" sz="4000" b="1" dirty="0" err="1">
                <a:latin typeface="Helvetica Neue"/>
                <a:ea typeface="Helvetica Neue"/>
                <a:cs typeface="Helvetica Neue"/>
                <a:sym typeface="Helvetica Neue"/>
              </a:rPr>
              <a:t>CellChat</a:t>
            </a:r>
            <a:endParaRPr lang="en-US" sz="40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4936D5-FDD7-616A-C922-A1064BAC511F}"/>
              </a:ext>
            </a:extLst>
          </p:cNvPr>
          <p:cNvSpPr txBox="1"/>
          <p:nvPr/>
        </p:nvSpPr>
        <p:spPr>
          <a:xfrm>
            <a:off x="475834" y="1318061"/>
            <a:ext cx="118733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 Calculate cell-cell communication probabilities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42AC92-517C-FAC0-5E39-2B1D843E8A41}"/>
              </a:ext>
            </a:extLst>
          </p:cNvPr>
          <p:cNvSpPr txBox="1"/>
          <p:nvPr/>
        </p:nvSpPr>
        <p:spPr>
          <a:xfrm>
            <a:off x="475834" y="3710573"/>
            <a:ext cx="1124027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4.  Visualize results</a:t>
            </a:r>
          </a:p>
        </p:txBody>
      </p:sp>
      <p:pic>
        <p:nvPicPr>
          <p:cNvPr id="2" name="Google Shape;138;p22">
            <a:extLst>
              <a:ext uri="{FF2B5EF4-FFF2-40B4-BE49-F238E27FC236}">
                <a16:creationId xmlns:a16="http://schemas.microsoft.com/office/drawing/2014/main" id="{BAAB9013-6462-3BD1-C26C-243D3CADD73D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t="9828" r="49300"/>
          <a:stretch/>
        </p:blipFill>
        <p:spPr>
          <a:xfrm>
            <a:off x="8054491" y="3427157"/>
            <a:ext cx="4137509" cy="3284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65;p26">
            <a:extLst>
              <a:ext uri="{FF2B5EF4-FFF2-40B4-BE49-F238E27FC236}">
                <a16:creationId xmlns:a16="http://schemas.microsoft.com/office/drawing/2014/main" id="{ED1F5185-4085-5D1B-6884-B6CD190834D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2293" y="4427398"/>
            <a:ext cx="6630433" cy="228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E404F4-9A40-BFD5-F85B-BF28ABFBC9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7292" y="2450826"/>
            <a:ext cx="8497359" cy="55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55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2;p18">
            <a:extLst>
              <a:ext uri="{FF2B5EF4-FFF2-40B4-BE49-F238E27FC236}">
                <a16:creationId xmlns:a16="http://schemas.microsoft.com/office/drawing/2014/main" id="{6682AFD9-3057-E46B-A328-B0F0A03DD75A}"/>
              </a:ext>
            </a:extLst>
          </p:cNvPr>
          <p:cNvSpPr txBox="1">
            <a:spLocks/>
          </p:cNvSpPr>
          <p:nvPr/>
        </p:nvSpPr>
        <p:spPr>
          <a:xfrm>
            <a:off x="-16" y="205274"/>
            <a:ext cx="12192016" cy="138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algn="ctr"/>
            <a:r>
              <a:rPr lang="en-US" sz="4000" b="1" dirty="0">
                <a:latin typeface="Helvetica Neue"/>
                <a:ea typeface="Helvetica Neue"/>
                <a:cs typeface="Helvetica Neue"/>
                <a:sym typeface="Helvetica Neue"/>
              </a:rPr>
              <a:t>Example output:</a:t>
            </a:r>
          </a:p>
        </p:txBody>
      </p:sp>
      <p:pic>
        <p:nvPicPr>
          <p:cNvPr id="6" name="Google Shape;138;p22">
            <a:extLst>
              <a:ext uri="{FF2B5EF4-FFF2-40B4-BE49-F238E27FC236}">
                <a16:creationId xmlns:a16="http://schemas.microsoft.com/office/drawing/2014/main" id="{1D229C5A-2C54-A560-A737-CC36ABABB1D0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r="49300"/>
          <a:stretch/>
        </p:blipFill>
        <p:spPr>
          <a:xfrm>
            <a:off x="3004457" y="961982"/>
            <a:ext cx="6463942" cy="56907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93512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3758</TotalTime>
  <Words>486</Words>
  <Application>Microsoft Macintosh PowerPoint</Application>
  <PresentationFormat>Widescreen</PresentationFormat>
  <Paragraphs>67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Aptos</vt:lpstr>
      <vt:lpstr>Aptos Display</vt:lpstr>
      <vt:lpstr>Arial</vt:lpstr>
      <vt:lpstr>Helvetica Neue</vt:lpstr>
      <vt:lpstr>Roboto</vt:lpstr>
      <vt:lpstr>Wingdings</vt:lpstr>
      <vt:lpstr>Office Theme</vt:lpstr>
      <vt:lpstr>An Introduction to CellChat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 on Get-Started-With-CellChat.R</vt:lpstr>
      <vt:lpstr>Platelet concentration in T21 patients is lowered       </vt:lpstr>
      <vt:lpstr>Cell-cell communication networks in the CCL pathway are altered in trisomy 21 fetus</vt:lpstr>
      <vt:lpstr>Overall:    There are more macrophage cells in the T21 fetus sending and receiving signals to other cells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Georgia Barone</dc:creator>
  <cp:lastModifiedBy>Georgia Barone</cp:lastModifiedBy>
  <cp:revision>83</cp:revision>
  <dcterms:created xsi:type="dcterms:W3CDTF">2024-06-17T20:25:32Z</dcterms:created>
  <dcterms:modified xsi:type="dcterms:W3CDTF">2024-06-24T15:51:09Z</dcterms:modified>
</cp:coreProperties>
</file>

<file path=docProps/thumbnail.jpeg>
</file>